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10288575" cx="18288000"/>
  <p:notesSz cx="6858000" cy="9144000"/>
  <p:embeddedFontLst>
    <p:embeddedFont>
      <p:font typeface="Arial Black"/>
      <p:regular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4" roundtripDataSignature="AMtx7mifEjUurX9YfI+IZfmaLJP1tNkQ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24" Type="http://customschemas.google.com/relationships/presentationmetadata" Target="metadata"/><Relationship Id="rId12" Type="http://schemas.openxmlformats.org/officeDocument/2006/relationships/slide" Target="slides/slide7.xml"/><Relationship Id="rId23" Type="http://schemas.openxmlformats.org/officeDocument/2006/relationships/font" Target="fonts/ArialBlack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 txBox="1"/>
          <p:nvPr>
            <p:ph idx="3"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Google Shape;6;n"/>
          <p:cNvSpPr txBox="1"/>
          <p:nvPr>
            <p:ph idx="10"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b="0" i="0" lang="it-IT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:notes"/>
          <p:cNvSpPr/>
          <p:nvPr>
            <p:ph idx="2" type="sldImg"/>
          </p:nvPr>
        </p:nvSpPr>
        <p:spPr>
          <a:xfrm>
            <a:off x="217488" y="812800"/>
            <a:ext cx="7124700" cy="40084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3" name="Google Shape;213;p1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1:notes"/>
          <p:cNvSpPr txBox="1"/>
          <p:nvPr>
            <p:ph idx="12"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b="0" lang="it-IT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sz="140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2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12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3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13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4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14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5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15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6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16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7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17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8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18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9:notes"/>
          <p:cNvSpPr/>
          <p:nvPr>
            <p:ph idx="2" type="sldImg"/>
          </p:nvPr>
        </p:nvSpPr>
        <p:spPr>
          <a:xfrm>
            <a:off x="687388" y="1143000"/>
            <a:ext cx="5480050" cy="30829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7" name="Google Shape;327;p19:notes"/>
          <p:cNvSpPr txBox="1"/>
          <p:nvPr>
            <p:ph idx="1" type="body"/>
          </p:nvPr>
        </p:nvSpPr>
        <p:spPr>
          <a:xfrm>
            <a:off x="685800" y="4400640"/>
            <a:ext cx="5482800" cy="3597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21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0" lang="it-IT" sz="1200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the end of the presentation - </a:t>
            </a:r>
            <a:r>
              <a:rPr b="1" lang="it-IT" sz="1200" strike="noStrike">
                <a:solidFill>
                  <a:srgbClr val="4D5156"/>
                </a:solidFill>
                <a:latin typeface="arial"/>
                <a:ea typeface="arial"/>
                <a:cs typeface="arial"/>
                <a:sym typeface="arial"/>
              </a:rPr>
              <a:t>5-10 minutes for Q&amp;A.</a:t>
            </a:r>
            <a:endParaRPr b="0" sz="12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1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19:notes"/>
          <p:cNvSpPr txBox="1"/>
          <p:nvPr>
            <p:ph idx="12" type="sldNum"/>
          </p:nvPr>
        </p:nvSpPr>
        <p:spPr>
          <a:xfrm>
            <a:off x="3884760" y="8685360"/>
            <a:ext cx="2968200" cy="4550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b="0" lang="it-IT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sz="140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2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3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4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7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7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8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8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9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9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0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10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1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11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1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1"/>
          <p:cNvSpPr txBox="1"/>
          <p:nvPr>
            <p:ph idx="1" type="subTitle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21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1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31" name="Google Shape;31;p21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2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32"/>
          <p:cNvSpPr txBox="1"/>
          <p:nvPr>
            <p:ph idx="1" type="body"/>
          </p:nvPr>
        </p:nvSpPr>
        <p:spPr>
          <a:xfrm>
            <a:off x="914400" y="240732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32"/>
          <p:cNvSpPr txBox="1"/>
          <p:nvPr>
            <p:ph idx="2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32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32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89" name="Google Shape;89;p32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3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3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33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33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33"/>
          <p:cNvSpPr txBox="1"/>
          <p:nvPr>
            <p:ph idx="4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33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33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98" name="Google Shape;98;p33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4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34"/>
          <p:cNvSpPr txBox="1"/>
          <p:nvPr>
            <p:ph idx="1" type="body"/>
          </p:nvPr>
        </p:nvSpPr>
        <p:spPr>
          <a:xfrm>
            <a:off x="91440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34"/>
          <p:cNvSpPr txBox="1"/>
          <p:nvPr>
            <p:ph idx="2" type="body"/>
          </p:nvPr>
        </p:nvSpPr>
        <p:spPr>
          <a:xfrm>
            <a:off x="647928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34"/>
          <p:cNvSpPr txBox="1"/>
          <p:nvPr>
            <p:ph idx="3" type="body"/>
          </p:nvPr>
        </p:nvSpPr>
        <p:spPr>
          <a:xfrm>
            <a:off x="1204416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4" name="Google Shape;104;p34"/>
          <p:cNvSpPr txBox="1"/>
          <p:nvPr>
            <p:ph idx="4" type="body"/>
          </p:nvPr>
        </p:nvSpPr>
        <p:spPr>
          <a:xfrm>
            <a:off x="91440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34"/>
          <p:cNvSpPr txBox="1"/>
          <p:nvPr>
            <p:ph idx="5" type="body"/>
          </p:nvPr>
        </p:nvSpPr>
        <p:spPr>
          <a:xfrm>
            <a:off x="647928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6" name="Google Shape;106;p34"/>
          <p:cNvSpPr txBox="1"/>
          <p:nvPr>
            <p:ph idx="6" type="body"/>
          </p:nvPr>
        </p:nvSpPr>
        <p:spPr>
          <a:xfrm>
            <a:off x="1204416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7" name="Google Shape;107;p34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34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09" name="Google Shape;109;p34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4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30" name="Google Shape;130;p24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5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35"/>
          <p:cNvSpPr txBox="1"/>
          <p:nvPr>
            <p:ph idx="1" type="subTitle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35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5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36" name="Google Shape;136;p35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6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36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36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36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42" name="Google Shape;142;p36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7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37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37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7" name="Google Shape;147;p37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37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49" name="Google Shape;149;p37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8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38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38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54" name="Google Shape;154;p38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9"/>
          <p:cNvSpPr txBox="1"/>
          <p:nvPr>
            <p:ph idx="1"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39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39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59" name="Google Shape;159;p39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40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40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3" name="Google Shape;163;p40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4" name="Google Shape;164;p40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5" name="Google Shape;165;p40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40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67" name="Google Shape;167;p40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2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2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35" name="Google Shape;35;p22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1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41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1" name="Google Shape;171;p41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41"/>
          <p:cNvSpPr txBox="1"/>
          <p:nvPr>
            <p:ph idx="3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41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41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75" name="Google Shape;175;p41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42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42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42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0" name="Google Shape;180;p42"/>
          <p:cNvSpPr txBox="1"/>
          <p:nvPr>
            <p:ph idx="3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1" name="Google Shape;181;p42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42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83" name="Google Shape;183;p42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43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43"/>
          <p:cNvSpPr txBox="1"/>
          <p:nvPr>
            <p:ph idx="1" type="body"/>
          </p:nvPr>
        </p:nvSpPr>
        <p:spPr>
          <a:xfrm>
            <a:off x="914400" y="240732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7" name="Google Shape;187;p43"/>
          <p:cNvSpPr txBox="1"/>
          <p:nvPr>
            <p:ph idx="2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8" name="Google Shape;188;p43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p43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90" name="Google Shape;190;p43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4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3" name="Google Shape;193;p44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4" name="Google Shape;194;p44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44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6" name="Google Shape;196;p44"/>
          <p:cNvSpPr txBox="1"/>
          <p:nvPr>
            <p:ph idx="4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7" name="Google Shape;197;p44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8" name="Google Shape;198;p44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99" name="Google Shape;199;p44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5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2" name="Google Shape;202;p45"/>
          <p:cNvSpPr txBox="1"/>
          <p:nvPr>
            <p:ph idx="1" type="body"/>
          </p:nvPr>
        </p:nvSpPr>
        <p:spPr>
          <a:xfrm>
            <a:off x="91440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3" name="Google Shape;203;p45"/>
          <p:cNvSpPr txBox="1"/>
          <p:nvPr>
            <p:ph idx="2" type="body"/>
          </p:nvPr>
        </p:nvSpPr>
        <p:spPr>
          <a:xfrm>
            <a:off x="647928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4" name="Google Shape;204;p45"/>
          <p:cNvSpPr txBox="1"/>
          <p:nvPr>
            <p:ph idx="3" type="body"/>
          </p:nvPr>
        </p:nvSpPr>
        <p:spPr>
          <a:xfrm>
            <a:off x="1204416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5" name="Google Shape;205;p45"/>
          <p:cNvSpPr txBox="1"/>
          <p:nvPr>
            <p:ph idx="4" type="body"/>
          </p:nvPr>
        </p:nvSpPr>
        <p:spPr>
          <a:xfrm>
            <a:off x="91440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6" name="Google Shape;206;p45"/>
          <p:cNvSpPr txBox="1"/>
          <p:nvPr>
            <p:ph idx="5" type="body"/>
          </p:nvPr>
        </p:nvSpPr>
        <p:spPr>
          <a:xfrm>
            <a:off x="647928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7" name="Google Shape;207;p45"/>
          <p:cNvSpPr txBox="1"/>
          <p:nvPr>
            <p:ph idx="6" type="body"/>
          </p:nvPr>
        </p:nvSpPr>
        <p:spPr>
          <a:xfrm>
            <a:off x="1204416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8" name="Google Shape;208;p45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p45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210" name="Google Shape;210;p45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5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5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25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5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41" name="Google Shape;41;p25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6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6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26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26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6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48" name="Google Shape;48;p26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7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7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7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53" name="Google Shape;53;p27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8"/>
          <p:cNvSpPr txBox="1"/>
          <p:nvPr>
            <p:ph idx="1"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28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8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58" name="Google Shape;58;p28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9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9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29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29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9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9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66" name="Google Shape;66;p29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0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30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30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30"/>
          <p:cNvSpPr txBox="1"/>
          <p:nvPr>
            <p:ph idx="3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30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0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74" name="Google Shape;74;p30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1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31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31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31"/>
          <p:cNvSpPr txBox="1"/>
          <p:nvPr>
            <p:ph idx="3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31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31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82" name="Google Shape;82;p31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0"/>
          <p:cNvGrpSpPr/>
          <p:nvPr/>
        </p:nvGrpSpPr>
        <p:grpSpPr>
          <a:xfrm>
            <a:off x="0" y="-12600"/>
            <a:ext cx="18286560" cy="10304640"/>
            <a:chOff x="0" y="-12600"/>
            <a:chExt cx="18286560" cy="10304640"/>
          </a:xfrm>
        </p:grpSpPr>
        <p:cxnSp>
          <p:nvCxnSpPr>
            <p:cNvPr id="11" name="Google Shape;11;p20"/>
            <p:cNvCxnSpPr/>
            <p:nvPr/>
          </p:nvCxnSpPr>
          <p:spPr>
            <a:xfrm>
              <a:off x="14056200" y="0"/>
              <a:ext cx="1832400" cy="1029204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" name="Google Shape;12;p20"/>
            <p:cNvCxnSpPr/>
            <p:nvPr/>
          </p:nvCxnSpPr>
          <p:spPr>
            <a:xfrm flipH="1">
              <a:off x="11137680" y="5522760"/>
              <a:ext cx="7148880" cy="476928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3" name="Google Shape;13;p20"/>
            <p:cNvSpPr/>
            <p:nvPr/>
          </p:nvSpPr>
          <p:spPr>
            <a:xfrm>
              <a:off x="13772160" y="-12600"/>
              <a:ext cx="4507560" cy="10297800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8627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20"/>
            <p:cNvSpPr/>
            <p:nvPr/>
          </p:nvSpPr>
          <p:spPr>
            <a:xfrm>
              <a:off x="14405040" y="-12600"/>
              <a:ext cx="3879360" cy="10297800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20"/>
            <p:cNvSpPr/>
            <p:nvPr/>
          </p:nvSpPr>
          <p:spPr>
            <a:xfrm>
              <a:off x="13398480" y="4572720"/>
              <a:ext cx="4885920" cy="571212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098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20"/>
            <p:cNvSpPr/>
            <p:nvPr/>
          </p:nvSpPr>
          <p:spPr>
            <a:xfrm>
              <a:off x="14001840" y="-12600"/>
              <a:ext cx="4277880" cy="10297800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8627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20"/>
            <p:cNvSpPr/>
            <p:nvPr/>
          </p:nvSpPr>
          <p:spPr>
            <a:xfrm>
              <a:off x="16347960" y="-12600"/>
              <a:ext cx="1931400" cy="10297800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8627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20"/>
            <p:cNvSpPr/>
            <p:nvPr/>
          </p:nvSpPr>
          <p:spPr>
            <a:xfrm>
              <a:off x="16408440" y="-12600"/>
              <a:ext cx="1871280" cy="10297800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3921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20"/>
            <p:cNvSpPr/>
            <p:nvPr/>
          </p:nvSpPr>
          <p:spPr>
            <a:xfrm>
              <a:off x="15557400" y="5385600"/>
              <a:ext cx="2721960" cy="4899240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20"/>
            <p:cNvSpPr/>
            <p:nvPr/>
          </p:nvSpPr>
          <p:spPr>
            <a:xfrm>
              <a:off x="0" y="6020640"/>
              <a:ext cx="669600" cy="42642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3921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" name="Google Shape;21;p20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20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" name="Google Shape;23;p20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20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5" name="Google Shape;25;p20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3"/>
          <p:cNvGrpSpPr/>
          <p:nvPr/>
        </p:nvGrpSpPr>
        <p:grpSpPr>
          <a:xfrm>
            <a:off x="0" y="-12600"/>
            <a:ext cx="18286560" cy="10304640"/>
            <a:chOff x="0" y="-12600"/>
            <a:chExt cx="18286560" cy="10304640"/>
          </a:xfrm>
        </p:grpSpPr>
        <p:cxnSp>
          <p:nvCxnSpPr>
            <p:cNvPr id="112" name="Google Shape;112;p23"/>
            <p:cNvCxnSpPr/>
            <p:nvPr/>
          </p:nvCxnSpPr>
          <p:spPr>
            <a:xfrm>
              <a:off x="14056200" y="0"/>
              <a:ext cx="1832400" cy="1029204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3" name="Google Shape;113;p23"/>
            <p:cNvCxnSpPr/>
            <p:nvPr/>
          </p:nvCxnSpPr>
          <p:spPr>
            <a:xfrm flipH="1">
              <a:off x="11137680" y="5522760"/>
              <a:ext cx="7148880" cy="476928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14" name="Google Shape;114;p23"/>
            <p:cNvSpPr/>
            <p:nvPr/>
          </p:nvSpPr>
          <p:spPr>
            <a:xfrm>
              <a:off x="13772160" y="-12600"/>
              <a:ext cx="4507560" cy="10297800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8627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23"/>
            <p:cNvSpPr/>
            <p:nvPr/>
          </p:nvSpPr>
          <p:spPr>
            <a:xfrm>
              <a:off x="14405040" y="-12600"/>
              <a:ext cx="3879360" cy="10297800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23"/>
            <p:cNvSpPr/>
            <p:nvPr/>
          </p:nvSpPr>
          <p:spPr>
            <a:xfrm>
              <a:off x="13398480" y="4572720"/>
              <a:ext cx="4885920" cy="571212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098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23"/>
            <p:cNvSpPr/>
            <p:nvPr/>
          </p:nvSpPr>
          <p:spPr>
            <a:xfrm>
              <a:off x="14001840" y="-12600"/>
              <a:ext cx="4277880" cy="10297800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8627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3"/>
            <p:cNvSpPr/>
            <p:nvPr/>
          </p:nvSpPr>
          <p:spPr>
            <a:xfrm>
              <a:off x="16347960" y="-12600"/>
              <a:ext cx="1931400" cy="10297800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8627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23"/>
            <p:cNvSpPr/>
            <p:nvPr/>
          </p:nvSpPr>
          <p:spPr>
            <a:xfrm>
              <a:off x="16408440" y="-12600"/>
              <a:ext cx="1871280" cy="10297800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3921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23"/>
            <p:cNvSpPr/>
            <p:nvPr/>
          </p:nvSpPr>
          <p:spPr>
            <a:xfrm>
              <a:off x="15557400" y="5385600"/>
              <a:ext cx="2721960" cy="4899240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23"/>
            <p:cNvSpPr/>
            <p:nvPr/>
          </p:nvSpPr>
          <p:spPr>
            <a:xfrm>
              <a:off x="0" y="6020640"/>
              <a:ext cx="669600" cy="42642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3921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2" name="Google Shape;122;p23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3" name="Google Shape;123;p23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350"/>
              <a:buFont typeface="Trebuchet MS"/>
              <a:buNone/>
              <a:defRPr b="0" sz="1350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4" name="Google Shape;124;p23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5" name="Google Shape;125;p23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6" name="Google Shape;126;p23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"/>
          <p:cNvSpPr/>
          <p:nvPr/>
        </p:nvSpPr>
        <p:spPr>
          <a:xfrm>
            <a:off x="0" y="38100"/>
            <a:ext cx="18288000" cy="1078892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1"/>
          <p:cNvSpPr/>
          <p:nvPr/>
        </p:nvSpPr>
        <p:spPr>
          <a:xfrm>
            <a:off x="1742535" y="1958236"/>
            <a:ext cx="14802929" cy="8014872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1"/>
          <p:cNvSpPr txBox="1"/>
          <p:nvPr>
            <p:ph type="title"/>
          </p:nvPr>
        </p:nvSpPr>
        <p:spPr>
          <a:xfrm>
            <a:off x="0" y="702870"/>
            <a:ext cx="18288000" cy="31416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Avenir"/>
              <a:buNone/>
            </a:pPr>
            <a:r>
              <a:rPr lang="it-IT" sz="8000" strike="noStrike">
                <a:latin typeface="Avenir"/>
                <a:ea typeface="Avenir"/>
                <a:cs typeface="Avenir"/>
                <a:sym typeface="Avenir"/>
              </a:rPr>
              <a:t>Healthy Boundaries</a:t>
            </a:r>
            <a:endParaRPr sz="8000"/>
          </a:p>
        </p:txBody>
      </p:sp>
      <p:sp>
        <p:nvSpPr>
          <p:cNvPr id="219" name="Google Shape;219;p1"/>
          <p:cNvSpPr txBox="1"/>
          <p:nvPr/>
        </p:nvSpPr>
        <p:spPr>
          <a:xfrm>
            <a:off x="1" y="702870"/>
            <a:ext cx="18288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Humanitarian Approach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20" name="Google Shape;220;p1"/>
          <p:cNvSpPr txBox="1"/>
          <p:nvPr/>
        </p:nvSpPr>
        <p:spPr>
          <a:xfrm>
            <a:off x="0" y="10087870"/>
            <a:ext cx="18288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Convocation Refugee Grant Program - CRGP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2"/>
          <p:cNvSpPr txBox="1"/>
          <p:nvPr/>
        </p:nvSpPr>
        <p:spPr>
          <a:xfrm>
            <a:off x="1373591" y="1487378"/>
            <a:ext cx="129990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It is important to recognize and respect others’ boundaries. 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Empowering others to do the same encourages healthy interactions.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5" name="Google Shape;285;p12"/>
          <p:cNvSpPr txBox="1"/>
          <p:nvPr/>
        </p:nvSpPr>
        <p:spPr>
          <a:xfrm>
            <a:off x="1373591" y="3602094"/>
            <a:ext cx="12301200" cy="50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THE EXPECTATION FOR EVERYONE IS TO: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Model patterns of healthy relationships in all settings.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Adults are required to offer appropriate expression of affection and maintain boundaries when sharing personal information.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By modelling appropriate boundaries, adults  can advocate for youth and vulnerable adults and encourage their awareness of boundaries and limitations.</a:t>
            </a:r>
            <a:endParaRPr/>
          </a:p>
        </p:txBody>
      </p:sp>
      <p:sp>
        <p:nvSpPr>
          <p:cNvPr id="286" name="Google Shape;286;p12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3"/>
          <p:cNvSpPr txBox="1"/>
          <p:nvPr/>
        </p:nvSpPr>
        <p:spPr>
          <a:xfrm>
            <a:off x="2421751" y="3067884"/>
            <a:ext cx="114873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7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Best practices 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7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when interacting with 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7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Youth and Children</a:t>
            </a:r>
            <a:endParaRPr b="1" sz="7200">
              <a:solidFill>
                <a:schemeClr val="accent2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92" name="Google Shape;292;p13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4"/>
          <p:cNvSpPr txBox="1"/>
          <p:nvPr/>
        </p:nvSpPr>
        <p:spPr>
          <a:xfrm>
            <a:off x="1483109" y="3067345"/>
            <a:ext cx="12436200" cy="57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Avoid inappropriate one-on-one interactions.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Ensure proper supervision of children and youth.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Be aware of the behaviour of other adults around children and youth.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Teach children and youth what is appropriate and inappropriate behaviour. Be clear and transparent about rules on boundaries.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Encourage children and youth to speak up to a trusted adult if they feel that any of their boundaries have been violated.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98" name="Google Shape;298;p14"/>
          <p:cNvSpPr txBox="1"/>
          <p:nvPr/>
        </p:nvSpPr>
        <p:spPr>
          <a:xfrm>
            <a:off x="1483098" y="1650800"/>
            <a:ext cx="123042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Children and Youth have the same rights to healthy boundaries as everyone else</a:t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99" name="Google Shape;299;p14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5"/>
          <p:cNvSpPr txBox="1"/>
          <p:nvPr/>
        </p:nvSpPr>
        <p:spPr>
          <a:xfrm>
            <a:off x="3571336" y="4544129"/>
            <a:ext cx="161076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7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Self-Advocacy</a:t>
            </a:r>
            <a:endParaRPr b="1" sz="7200">
              <a:solidFill>
                <a:schemeClr val="accent2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05" name="Google Shape;305;p15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6"/>
          <p:cNvSpPr txBox="1"/>
          <p:nvPr/>
        </p:nvSpPr>
        <p:spPr>
          <a:xfrm>
            <a:off x="1430000" y="1580900"/>
            <a:ext cx="132195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It is important to be your own advocate when it comes to boundaries and to empower others to do the same</a:t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11" name="Google Shape;311;p16"/>
          <p:cNvSpPr txBox="1"/>
          <p:nvPr/>
        </p:nvSpPr>
        <p:spPr>
          <a:xfrm>
            <a:off x="1430008" y="3134252"/>
            <a:ext cx="12436200" cy="57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Be clear about your own boundaries and limitations. 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Only engage in physical touch that is comfortable.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Know what is appropriate in terms of boundaries.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Communicate your feelings and avoid one-on-one interactions</a:t>
            </a:r>
            <a:b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that can make you or someone else feel 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uncomfortable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Even if speaking up can be hard to do, if you feel your boundaries have been violated, by speaking with a supervisor proper monitoring can be reinforced.</a:t>
            </a:r>
            <a:endParaRPr/>
          </a:p>
        </p:txBody>
      </p:sp>
      <p:sp>
        <p:nvSpPr>
          <p:cNvPr id="312" name="Google Shape;312;p16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7"/>
          <p:cNvSpPr txBox="1"/>
          <p:nvPr/>
        </p:nvSpPr>
        <p:spPr>
          <a:xfrm>
            <a:off x="3102985" y="3990132"/>
            <a:ext cx="104124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7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How to respond to boundary violations</a:t>
            </a:r>
            <a:endParaRPr b="1" sz="7200">
              <a:solidFill>
                <a:schemeClr val="accent2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18" name="Google Shape;318;p17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8"/>
          <p:cNvSpPr txBox="1"/>
          <p:nvPr/>
        </p:nvSpPr>
        <p:spPr>
          <a:xfrm>
            <a:off x="1494262" y="1166199"/>
            <a:ext cx="12393300" cy="84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Depending on roles, the response to boundary violations may vary. If you witness to any kind of boundary violation, you  should: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AutoNum type="arabicPeriod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Immediately, effectively and safely </a:t>
            </a: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interrupt 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the violation 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behavior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AutoNum type="arabicPeriod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Ensure safety by </a:t>
            </a: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blocking access 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to any violation behaviour.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AutoNum type="arabicPeriod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Responding should always involve </a:t>
            </a: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notifying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appropriate parties of the incident.</a:t>
            </a:r>
            <a:endParaRPr/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Lean on your awareness of healthy boundaries to guide you!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24" name="Google Shape;324;p18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9"/>
          <p:cNvSpPr txBox="1"/>
          <p:nvPr/>
        </p:nvSpPr>
        <p:spPr>
          <a:xfrm>
            <a:off x="0" y="4382115"/>
            <a:ext cx="152781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7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Thank you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Convocation Refugee Grant Program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"/>
          <p:cNvSpPr txBox="1"/>
          <p:nvPr/>
        </p:nvSpPr>
        <p:spPr>
          <a:xfrm>
            <a:off x="2301248" y="1487375"/>
            <a:ext cx="98058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4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What are we learning?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26" name="Google Shape;226;p2"/>
          <p:cNvSpPr txBox="1"/>
          <p:nvPr/>
        </p:nvSpPr>
        <p:spPr>
          <a:xfrm>
            <a:off x="2301247" y="3204925"/>
            <a:ext cx="9690600" cy="44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1. Types of boundaries </a:t>
            </a:r>
            <a:endParaRPr sz="4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2. Best practices for forming and maintaining healthy boundaries.</a:t>
            </a:r>
            <a:endParaRPr sz="40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3. How to recognize and best respond to boundary violations.</a:t>
            </a:r>
            <a:endParaRPr sz="4000"/>
          </a:p>
        </p:txBody>
      </p:sp>
      <p:sp>
        <p:nvSpPr>
          <p:cNvPr id="227" name="Google Shape;227;p2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"/>
          <p:cNvSpPr txBox="1"/>
          <p:nvPr/>
        </p:nvSpPr>
        <p:spPr>
          <a:xfrm>
            <a:off x="2214825" y="4544129"/>
            <a:ext cx="118602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7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What is a boundary?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33" name="Google Shape;233;p3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"/>
          <p:cNvSpPr txBox="1"/>
          <p:nvPr/>
        </p:nvSpPr>
        <p:spPr>
          <a:xfrm>
            <a:off x="2535403" y="1620252"/>
            <a:ext cx="10430400" cy="72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A </a:t>
            </a:r>
            <a:r>
              <a:rPr b="1" lang="it-IT" sz="3200" u="sng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boundary</a:t>
            </a:r>
            <a:r>
              <a:rPr b="1"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 is a limit or space between you and another person. A clear place where you begin and the other person ends.</a:t>
            </a:r>
            <a:endParaRPr b="1" sz="24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The purpose of setting healthy boundaries is to protect and take good care of yourself and others.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Healthy boundaries start with an awareness of the type of boundaries people have, and of the appropriate interaction for each type of boundaries.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39" name="Google Shape;239;p4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7"/>
          <p:cNvSpPr txBox="1"/>
          <p:nvPr/>
        </p:nvSpPr>
        <p:spPr>
          <a:xfrm>
            <a:off x="2301262" y="2846885"/>
            <a:ext cx="11280900" cy="61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1) </a:t>
            </a: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Physical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2) Emotional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3) Behavioral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There are </a:t>
            </a:r>
            <a:r>
              <a:rPr lang="it-IT" sz="3200" u="sng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appropriate and inappropriate interactions 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for each type of boundaries.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45" name="Google Shape;245;p7"/>
          <p:cNvSpPr txBox="1"/>
          <p:nvPr/>
        </p:nvSpPr>
        <p:spPr>
          <a:xfrm>
            <a:off x="2301262" y="1487378"/>
            <a:ext cx="813004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4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Type of boundaries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46" name="Google Shape;246;p7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8"/>
          <p:cNvSpPr txBox="1"/>
          <p:nvPr/>
        </p:nvSpPr>
        <p:spPr>
          <a:xfrm>
            <a:off x="0" y="1076063"/>
            <a:ext cx="13997400" cy="18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5400"/>
              <a:buFont typeface="Avenir"/>
              <a:buNone/>
            </a:pPr>
            <a:r>
              <a:rPr b="1" lang="it-IT" sz="5400" u="none" cap="none" strike="noStrike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Physical Boundary Interactions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They relate to a person’s body, physical space, and or privacy</a:t>
            </a:r>
            <a:endParaRPr sz="32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52" name="Google Shape;252;p8"/>
          <p:cNvSpPr txBox="1"/>
          <p:nvPr/>
        </p:nvSpPr>
        <p:spPr>
          <a:xfrm>
            <a:off x="2719656" y="3495095"/>
            <a:ext cx="4576800" cy="42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venir"/>
              <a:buNone/>
            </a:pPr>
            <a:r>
              <a:rPr b="1" lang="it-IT" sz="3200" u="none" cap="none" strike="noStrike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Appropriate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venir"/>
              <a:buNone/>
            </a:pPr>
            <a:r>
              <a:rPr lang="it-IT" sz="3200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High fives</a:t>
            </a:r>
            <a:endParaRPr>
              <a:solidFill>
                <a:srgbClr val="3F7818"/>
              </a:solidFill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venir"/>
              <a:buNone/>
            </a:pPr>
            <a:r>
              <a:rPr lang="it-IT" sz="3200" u="none" cap="none" strike="noStrike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Side hugs</a:t>
            </a:r>
            <a:endParaRPr>
              <a:solidFill>
                <a:srgbClr val="3F7818"/>
              </a:solidFill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venir"/>
              <a:buNone/>
            </a:pPr>
            <a:r>
              <a:rPr lang="it-IT" sz="3200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Fist bumps</a:t>
            </a:r>
            <a:endParaRPr>
              <a:solidFill>
                <a:srgbClr val="3F7818"/>
              </a:solidFill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venir"/>
              <a:buNone/>
            </a:pPr>
            <a:r>
              <a:rPr lang="it-IT" sz="3200" u="none" cap="none" strike="noStrike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Hand shaking or holding</a:t>
            </a:r>
            <a:endParaRPr>
              <a:solidFill>
                <a:srgbClr val="3F7818"/>
              </a:solidFill>
            </a:endParaRPr>
          </a:p>
        </p:txBody>
      </p:sp>
      <p:sp>
        <p:nvSpPr>
          <p:cNvPr id="253" name="Google Shape;253;p8"/>
          <p:cNvSpPr txBox="1"/>
          <p:nvPr/>
        </p:nvSpPr>
        <p:spPr>
          <a:xfrm>
            <a:off x="8029268" y="3522371"/>
            <a:ext cx="4576800" cy="42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venir"/>
              <a:buNone/>
            </a:pPr>
            <a:r>
              <a:rPr b="1" lang="it-IT" sz="3200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Ina</a:t>
            </a:r>
            <a:r>
              <a:rPr b="1" lang="it-IT" sz="3200" u="none" cap="none" strike="noStrike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ppropriate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Tickling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venir"/>
              <a:buNone/>
            </a:pPr>
            <a:r>
              <a:rPr lang="it-IT" sz="3200" u="none" cap="none" strike="noStrike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Frontal hugs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Piggyback rides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venir"/>
              <a:buNone/>
            </a:pPr>
            <a:r>
              <a:rPr lang="it-IT" sz="3200" u="none" cap="none" strike="noStrike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Wrestling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Kissing</a:t>
            </a:r>
            <a:endParaRPr sz="3200" u="none" cap="none" strike="noStrike">
              <a:solidFill>
                <a:schemeClr val="accent5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54" name="Google Shape;254;p8"/>
          <p:cNvSpPr txBox="1"/>
          <p:nvPr/>
        </p:nvSpPr>
        <p:spPr>
          <a:xfrm>
            <a:off x="-23445" y="8505095"/>
            <a:ext cx="139974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Any inappropriate interaction should raise a </a:t>
            </a:r>
            <a:r>
              <a:rPr b="1" lang="it-IT" sz="3200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r</a:t>
            </a:r>
            <a:r>
              <a:rPr b="1" lang="it-IT" sz="3200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ed</a:t>
            </a:r>
            <a:r>
              <a:rPr b="1" lang="it-IT" sz="3200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flag!</a:t>
            </a:r>
            <a:endParaRPr b="1"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F7818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55" name="Google Shape;255;p8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9"/>
          <p:cNvSpPr txBox="1"/>
          <p:nvPr/>
        </p:nvSpPr>
        <p:spPr>
          <a:xfrm>
            <a:off x="1787448" y="3555847"/>
            <a:ext cx="6210300" cy="35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venir"/>
              <a:buNone/>
            </a:pPr>
            <a:r>
              <a:rPr b="1" lang="it-IT" sz="3200" u="none" cap="none" strike="noStrike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Appropriate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rgbClr val="3F7818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venir"/>
              <a:buNone/>
            </a:pPr>
            <a:r>
              <a:rPr lang="it-IT" sz="3200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Group </a:t>
            </a:r>
            <a:r>
              <a:rPr lang="it-IT" sz="3200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encouragement</a:t>
            </a:r>
            <a:r>
              <a:rPr lang="it-IT" sz="3200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 or praise</a:t>
            </a:r>
            <a:endParaRPr>
              <a:solidFill>
                <a:srgbClr val="3F7818"/>
              </a:solidFill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venir"/>
              <a:buNone/>
            </a:pPr>
            <a:r>
              <a:rPr lang="it-IT" sz="3200" u="none" cap="none" strike="noStrike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Group sharing or discussions</a:t>
            </a:r>
            <a:endParaRPr>
              <a:solidFill>
                <a:srgbClr val="3F7818"/>
              </a:solidFill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venir"/>
              <a:buNone/>
            </a:pPr>
            <a:r>
              <a:rPr lang="it-IT" sz="3200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Group texting/emailing</a:t>
            </a:r>
            <a:endParaRPr sz="3200" u="none" cap="none" strike="noStrike">
              <a:solidFill>
                <a:srgbClr val="3F7818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1" name="Google Shape;261;p9"/>
          <p:cNvSpPr txBox="1"/>
          <p:nvPr/>
        </p:nvSpPr>
        <p:spPr>
          <a:xfrm>
            <a:off x="8581293" y="3555847"/>
            <a:ext cx="7356600" cy="42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venir"/>
              <a:buNone/>
            </a:pPr>
            <a:r>
              <a:rPr b="1" lang="it-IT" sz="3200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Ina</a:t>
            </a:r>
            <a:r>
              <a:rPr b="1" lang="it-IT" sz="3200" u="none" cap="none" strike="noStrike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ppropriate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Name-calling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venir"/>
              <a:buNone/>
            </a:pPr>
            <a:r>
              <a:rPr lang="it-IT" sz="3200" u="none" cap="none" strike="noStrike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Cursing/Harsh language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Being derogatory or threatening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venir"/>
              <a:buNone/>
            </a:pPr>
            <a:r>
              <a:rPr lang="it-IT" sz="3200" u="none" cap="none" strike="noStrike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Discussing sexual experiences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One-on-one communication</a:t>
            </a:r>
            <a:endParaRPr sz="3200" u="none" cap="none" strike="noStrike">
              <a:solidFill>
                <a:schemeClr val="accent5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2" name="Google Shape;262;p9"/>
          <p:cNvSpPr txBox="1"/>
          <p:nvPr/>
        </p:nvSpPr>
        <p:spPr>
          <a:xfrm>
            <a:off x="-23445" y="8505095"/>
            <a:ext cx="139974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Any inappropriate interaction should raise a </a:t>
            </a:r>
            <a:r>
              <a:rPr b="1" lang="it-IT" sz="3200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red</a:t>
            </a:r>
            <a:r>
              <a:rPr b="1" lang="it-IT" sz="3200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flag!</a:t>
            </a:r>
            <a:endParaRPr b="1"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F7818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3" name="Google Shape;263;p9"/>
          <p:cNvSpPr txBox="1"/>
          <p:nvPr/>
        </p:nvSpPr>
        <p:spPr>
          <a:xfrm>
            <a:off x="0" y="1076063"/>
            <a:ext cx="15299400" cy="18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5400"/>
              <a:buFont typeface="Avenir"/>
              <a:buNone/>
            </a:pPr>
            <a:r>
              <a:rPr b="1" lang="it-IT" sz="5400" u="none" cap="none" strike="noStrike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Emotional Boundary Interactions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Covers interactions such as verbal or electronic communication</a:t>
            </a:r>
            <a:endParaRPr sz="32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4" name="Google Shape;264;p9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0"/>
          <p:cNvSpPr txBox="1"/>
          <p:nvPr/>
        </p:nvSpPr>
        <p:spPr>
          <a:xfrm>
            <a:off x="1761330" y="3245101"/>
            <a:ext cx="5530500" cy="42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venir"/>
              <a:buNone/>
            </a:pPr>
            <a:r>
              <a:rPr b="1" lang="it-IT" sz="3200" u="none" cap="none" strike="noStrike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Appropriate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Being inclusive of all members</a:t>
            </a:r>
            <a:endParaRPr>
              <a:solidFill>
                <a:srgbClr val="3F7818"/>
              </a:solidFill>
            </a:endParaRPr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rial"/>
              <a:buChar char="•"/>
            </a:pPr>
            <a:r>
              <a:rPr lang="it-IT" sz="3200" u="none" cap="none" strike="noStrike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Sharing with the group</a:t>
            </a:r>
            <a:endParaRPr>
              <a:solidFill>
                <a:srgbClr val="3F7818"/>
              </a:solidFill>
            </a:endParaRPr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Encouraging group </a:t>
            </a:r>
            <a:r>
              <a:rPr lang="it-IT" sz="3200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participation</a:t>
            </a:r>
            <a:endParaRPr sz="3200" u="none" cap="none" strike="noStrike">
              <a:solidFill>
                <a:srgbClr val="3F7818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70" name="Google Shape;270;p10"/>
          <p:cNvSpPr txBox="1"/>
          <p:nvPr/>
        </p:nvSpPr>
        <p:spPr>
          <a:xfrm>
            <a:off x="7666893" y="3245101"/>
            <a:ext cx="7526100" cy="50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venir"/>
              <a:buNone/>
            </a:pPr>
            <a:r>
              <a:rPr b="1" lang="it-IT" sz="3200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Ina</a:t>
            </a:r>
            <a:r>
              <a:rPr b="1" lang="it-IT" sz="3200" u="none" cap="none" strike="noStrike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ppropriate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Seeking alone time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rial"/>
              <a:buChar char="•"/>
            </a:pPr>
            <a:r>
              <a:rPr lang="it-IT" sz="3200" u="none" cap="none" strike="noStrike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Giving special attention or gifts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Sharing secrets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rial"/>
              <a:buChar char="•"/>
            </a:pPr>
            <a:r>
              <a:rPr lang="it-IT" sz="3200" u="none" cap="none" strike="noStrike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Encouraging illegal behaviour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Arial"/>
              <a:buChar char="•"/>
            </a:pPr>
            <a:r>
              <a:rPr lang="it-IT" sz="3200">
                <a:solidFill>
                  <a:schemeClr val="accent5"/>
                </a:solidFill>
                <a:latin typeface="Avenir"/>
                <a:ea typeface="Avenir"/>
                <a:cs typeface="Avenir"/>
                <a:sym typeface="Avenir"/>
              </a:rPr>
              <a:t>Showing inappropriate or pornographic material </a:t>
            </a:r>
            <a:endParaRPr sz="3200" u="none" cap="none" strike="noStrike">
              <a:solidFill>
                <a:schemeClr val="accent5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71" name="Google Shape;271;p10"/>
          <p:cNvSpPr txBox="1"/>
          <p:nvPr/>
        </p:nvSpPr>
        <p:spPr>
          <a:xfrm>
            <a:off x="-23445" y="8766355"/>
            <a:ext cx="139974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Any inappropriate interaction should raise a </a:t>
            </a:r>
            <a:r>
              <a:rPr b="1" lang="it-IT" sz="3200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red</a:t>
            </a:r>
            <a:r>
              <a:rPr b="1" lang="it-IT" sz="3200">
                <a:solidFill>
                  <a:srgbClr val="3F7818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flag!</a:t>
            </a:r>
            <a:endParaRPr b="1"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F7818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72" name="Google Shape;272;p10"/>
          <p:cNvSpPr txBox="1"/>
          <p:nvPr/>
        </p:nvSpPr>
        <p:spPr>
          <a:xfrm>
            <a:off x="0" y="1076063"/>
            <a:ext cx="15299400" cy="18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5400"/>
              <a:buFont typeface="Avenir"/>
              <a:buNone/>
            </a:pPr>
            <a:r>
              <a:rPr b="1" lang="it-IT" sz="5400" u="none" cap="none" strike="noStrike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Behavioral Boundary Interactions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How an 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individual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acts towards another</a:t>
            </a:r>
            <a:endParaRPr sz="32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73" name="Google Shape;273;p10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1"/>
          <p:cNvSpPr txBox="1"/>
          <p:nvPr/>
        </p:nvSpPr>
        <p:spPr>
          <a:xfrm>
            <a:off x="2278199" y="3759932"/>
            <a:ext cx="137316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7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Best Practices </a:t>
            </a:r>
            <a:endParaRPr sz="7200"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7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for Healthy Boundaries</a:t>
            </a:r>
            <a:endParaRPr sz="7200"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79" name="Google Shape;279;p11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faccettatura">
  <a:themeElements>
    <a:clrScheme name="Sfaccettatura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Sfaccettatura">
  <a:themeElements>
    <a:clrScheme name="Sfaccettatura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2021-06-13T08:42:41Z</dcterms:created>
  <dc:creator>Giulia Bonoldi</dc:creator>
</cp:coreProperties>
</file>